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32"/>
  </p:notesMasterIdLst>
  <p:sldIdLst>
    <p:sldId id="295" r:id="rId14"/>
    <p:sldId id="605" r:id="rId15"/>
    <p:sldId id="606" r:id="rId16"/>
    <p:sldId id="370" r:id="rId17"/>
    <p:sldId id="342" r:id="rId18"/>
    <p:sldId id="343" r:id="rId19"/>
    <p:sldId id="324" r:id="rId20"/>
    <p:sldId id="341" r:id="rId21"/>
    <p:sldId id="344" r:id="rId22"/>
    <p:sldId id="345" r:id="rId23"/>
    <p:sldId id="346" r:id="rId24"/>
    <p:sldId id="347" r:id="rId25"/>
    <p:sldId id="348" r:id="rId26"/>
    <p:sldId id="349" r:id="rId27"/>
    <p:sldId id="334" r:id="rId28"/>
    <p:sldId id="330" r:id="rId29"/>
    <p:sldId id="371" r:id="rId30"/>
    <p:sldId id="3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9930" autoAdjust="0"/>
  </p:normalViewPr>
  <p:slideViewPr>
    <p:cSldViewPr snapToGrid="0">
      <p:cViewPr varScale="1">
        <p:scale>
          <a:sx n="105" d="100"/>
          <a:sy n="105" d="100"/>
        </p:scale>
        <p:origin x="144"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tableStyles" Target="tableStyles.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7/18/2018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dirty="0"/>
          </a:p>
        </p:txBody>
      </p:sp>
    </p:spTree>
    <p:extLst>
      <p:ext uri="{BB962C8B-B14F-4D97-AF65-F5344CB8AC3E}">
        <p14:creationId xmlns:p14="http://schemas.microsoft.com/office/powerpoint/2010/main" val="839014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12</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13</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14</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7/18/2018 1:58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720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788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2</a:t>
            </a:fld>
            <a:endParaRPr lang="en-US"/>
          </a:p>
        </p:txBody>
      </p:sp>
    </p:spTree>
    <p:extLst>
      <p:ext uri="{BB962C8B-B14F-4D97-AF65-F5344CB8AC3E}">
        <p14:creationId xmlns:p14="http://schemas.microsoft.com/office/powerpoint/2010/main" val="3790175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3</a:t>
            </a:fld>
            <a:endParaRPr lang="en-US"/>
          </a:p>
        </p:txBody>
      </p:sp>
    </p:spTree>
    <p:extLst>
      <p:ext uri="{BB962C8B-B14F-4D97-AF65-F5344CB8AC3E}">
        <p14:creationId xmlns:p14="http://schemas.microsoft.com/office/powerpoint/2010/main" val="398466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a:t>
            </a:fld>
            <a:endParaRPr lang="en-US" dirty="0"/>
          </a:p>
        </p:txBody>
      </p:sp>
    </p:spTree>
    <p:extLst>
      <p:ext uri="{BB962C8B-B14F-4D97-AF65-F5344CB8AC3E}">
        <p14:creationId xmlns:p14="http://schemas.microsoft.com/office/powerpoint/2010/main" val="894337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dirty="0"/>
          </a:p>
        </p:txBody>
      </p:sp>
    </p:spTree>
    <p:extLst>
      <p:ext uri="{BB962C8B-B14F-4D97-AF65-F5344CB8AC3E}">
        <p14:creationId xmlns:p14="http://schemas.microsoft.com/office/powerpoint/2010/main" val="241063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4"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2.xml"/><Relationship Id="rId4" Type="http://schemas.openxmlformats.org/officeDocument/2006/relationships/hyperlink" Target="https://github.com/bcafferky/shared"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5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5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5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5.xml"/><Relationship Id="rId1" Type="http://schemas.openxmlformats.org/officeDocument/2006/relationships/slideLayout" Target="../slideLayouts/slideLayout57.xml"/><Relationship Id="rId5" Type="http://schemas.openxmlformats.org/officeDocument/2006/relationships/image" Target="../media/image60.jpg"/><Relationship Id="rId4" Type="http://schemas.openxmlformats.org/officeDocument/2006/relationships/image" Target="../media/image5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49.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49.xml"/><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4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5.xml"/><Relationship Id="rId1" Type="http://schemas.openxmlformats.org/officeDocument/2006/relationships/slideLayout" Target="../slideLayouts/slideLayout143.xml"/><Relationship Id="rId6" Type="http://schemas.openxmlformats.org/officeDocument/2006/relationships/image" Target="../media/image35.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9.xml"/><Relationship Id="rId1" Type="http://schemas.openxmlformats.org/officeDocument/2006/relationships/slideLayout" Target="../slideLayouts/slideLayout151.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312690" y="3288368"/>
            <a:ext cx="10664309" cy="1793090"/>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 Brief Introduction</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Data Solutions Enabler</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215317" y="6168241"/>
            <a:ext cx="3775585" cy="369332"/>
          </a:xfrm>
          <a:prstGeom prst="rect">
            <a:avLst/>
          </a:prstGeom>
        </p:spPr>
        <p:txBody>
          <a:bodyPr wrap="none">
            <a:spAutoFit/>
          </a:bodyPr>
          <a:lstStyle/>
          <a:p>
            <a:r>
              <a:rPr lang="en-US" dirty="0">
                <a:hlinkClick r:id="rId4"/>
              </a:rPr>
              <a:t>https://github.com/bcafferky/shared</a:t>
            </a:r>
            <a:endParaRPr lang="en-US" dirty="0"/>
          </a:p>
        </p:txBody>
      </p:sp>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6F874-2B43-4797-8597-5DE74A5D651C}"/>
              </a:ext>
            </a:extLst>
          </p:cNvPr>
          <p:cNvSpPr>
            <a:spLocks noGrp="1"/>
          </p:cNvSpPr>
          <p:nvPr>
            <p:ph type="title"/>
          </p:nvPr>
        </p:nvSpPr>
        <p:spPr/>
        <p:txBody>
          <a:bodyPr/>
          <a:lstStyle/>
          <a:p>
            <a:r>
              <a:rPr lang="en-US" dirty="0"/>
              <a:t>Demonstration</a:t>
            </a:r>
          </a:p>
        </p:txBody>
      </p:sp>
      <p:sp>
        <p:nvSpPr>
          <p:cNvPr id="5" name="Rectangle 4">
            <a:extLst>
              <a:ext uri="{FF2B5EF4-FFF2-40B4-BE49-F238E27FC236}">
                <a16:creationId xmlns:a16="http://schemas.microsoft.com/office/drawing/2014/main" id="{CDEC39FF-28EE-497C-A4F9-09C79FBB2C7C}"/>
              </a:ext>
            </a:extLst>
          </p:cNvPr>
          <p:cNvSpPr/>
          <p:nvPr/>
        </p:nvSpPr>
        <p:spPr>
          <a:xfrm>
            <a:off x="478397" y="3174666"/>
            <a:ext cx="2178289" cy="369332"/>
          </a:xfrm>
          <a:prstGeom prst="rect">
            <a:avLst/>
          </a:prstGeom>
        </p:spPr>
        <p:txBody>
          <a:bodyPr wrap="none">
            <a:spAutoFit/>
          </a:bodyPr>
          <a:lstStyle/>
          <a:p>
            <a:r>
              <a:rPr lang="en-US" dirty="0" err="1">
                <a:latin typeface="&amp;quot"/>
              </a:rPr>
              <a:t>binu_diabetes_demo</a:t>
            </a:r>
            <a:endParaRPr lang="en-US" dirty="0"/>
          </a:p>
        </p:txBody>
      </p:sp>
    </p:spTree>
    <p:extLst>
      <p:ext uri="{BB962C8B-B14F-4D97-AF65-F5344CB8AC3E}">
        <p14:creationId xmlns:p14="http://schemas.microsoft.com/office/powerpoint/2010/main" val="162650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565839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4" name="Picture 3" descr="A close up of a toy&#10;&#10;Description generated with high confidence">
            <a:extLst>
              <a:ext uri="{FF2B5EF4-FFF2-40B4-BE49-F238E27FC236}">
                <a16:creationId xmlns:a16="http://schemas.microsoft.com/office/drawing/2014/main" id="{6493F40A-169C-44FD-9B47-4C6B1F0E5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50" y="1673722"/>
            <a:ext cx="3197266" cy="3234179"/>
          </a:xfrm>
          <a:prstGeom prst="rect">
            <a:avLst/>
          </a:prstGeom>
        </p:spPr>
      </p:pic>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1" name="Title 1">
            <a:extLst>
              <a:ext uri="{FF2B5EF4-FFF2-40B4-BE49-F238E27FC236}">
                <a16:creationId xmlns:a16="http://schemas.microsoft.com/office/drawing/2014/main" id="{47AF1802-C145-4D88-9F54-632E257E0754}"/>
              </a:ext>
            </a:extLst>
          </p:cNvPr>
          <p:cNvSpPr txBox="1">
            <a:spLocks/>
          </p:cNvSpPr>
          <p:nvPr/>
        </p:nvSpPr>
        <p:spPr>
          <a:xfrm>
            <a:off x="1402703" y="5566266"/>
            <a:ext cx="2768081"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Up</a:t>
            </a:r>
          </a:p>
        </p:txBody>
      </p:sp>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spTree>
    <p:extLst>
      <p:ext uri="{BB962C8B-B14F-4D97-AF65-F5344CB8AC3E}">
        <p14:creationId xmlns:p14="http://schemas.microsoft.com/office/powerpoint/2010/main" val="15472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noAutofit/>
          </a:bodyPr>
          <a:lstStyle/>
          <a:p>
            <a:r>
              <a:rPr lang="en-US" dirty="0">
                <a:solidFill>
                  <a:schemeClr val="bg1"/>
                </a:solidFill>
                <a:latin typeface="Arial" panose="020B0604020202020204" pitchFamily="34" charset="0"/>
                <a:cs typeface="Arial" panose="020B0604020202020204" pitchFamily="34" charset="0"/>
              </a:rPr>
              <a:t>Scale Up vs. Scale Out</a:t>
            </a:r>
          </a:p>
        </p:txBody>
      </p:sp>
      <p:pic>
        <p:nvPicPr>
          <p:cNvPr id="8" name="Picture 7">
            <a:extLst>
              <a:ext uri="{FF2B5EF4-FFF2-40B4-BE49-F238E27FC236}">
                <a16:creationId xmlns:a16="http://schemas.microsoft.com/office/drawing/2014/main" id="{42F261A4-81DF-4E8F-BE1D-26E5749FD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62223"/>
            <a:ext cx="4767943" cy="3933553"/>
          </a:xfrm>
          <a:prstGeom prst="rect">
            <a:avLst/>
          </a:prstGeom>
        </p:spPr>
      </p:pic>
      <p:sp>
        <p:nvSpPr>
          <p:cNvPr id="12" name="Title 1">
            <a:extLst>
              <a:ext uri="{FF2B5EF4-FFF2-40B4-BE49-F238E27FC236}">
                <a16:creationId xmlns:a16="http://schemas.microsoft.com/office/drawing/2014/main" id="{42E0378F-F37E-4601-B1D0-E5DE09E4E8C5}"/>
              </a:ext>
            </a:extLst>
          </p:cNvPr>
          <p:cNvSpPr txBox="1">
            <a:spLocks/>
          </p:cNvSpPr>
          <p:nvPr/>
        </p:nvSpPr>
        <p:spPr>
          <a:xfrm>
            <a:off x="7389845" y="5566266"/>
            <a:ext cx="3032449" cy="489416"/>
          </a:xfrm>
          <a:prstGeom prst="rect">
            <a:avLst/>
          </a:prstGeom>
          <a:solidFill>
            <a:srgbClr val="00206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Arial" panose="020B0604020202020204" pitchFamily="34" charset="0"/>
                <a:cs typeface="Arial" panose="020B0604020202020204" pitchFamily="34" charset="0"/>
              </a:rPr>
              <a:t>Scale Out</a:t>
            </a:r>
          </a:p>
        </p:txBody>
      </p:sp>
      <p:pic>
        <p:nvPicPr>
          <p:cNvPr id="4098" name="Picture 2" descr="Image result for phone book">
            <a:extLst>
              <a:ext uri="{FF2B5EF4-FFF2-40B4-BE49-F238E27FC236}">
                <a16:creationId xmlns:a16="http://schemas.microsoft.com/office/drawing/2014/main" id="{2C3E30C6-2911-4A64-906B-585702C1F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6737" y="2394908"/>
            <a:ext cx="3112315" cy="206818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3D2B3FA4-D915-42D6-B0A9-E58F44D059F9}"/>
              </a:ext>
            </a:extLst>
          </p:cNvPr>
          <p:cNvSpPr/>
          <p:nvPr/>
        </p:nvSpPr>
        <p:spPr>
          <a:xfrm>
            <a:off x="4806892" y="3322040"/>
            <a:ext cx="978408"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087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976" y="4178037"/>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7053" y="4349927"/>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271278" y="3925248"/>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DF5CB5-7D37-4314-855D-FE9174FEA959}">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b3bc04a5-d503-43b1-b98c-a8cf663329d9"/>
    <ds:schemaRef ds:uri="http://schemas.microsoft.com/sharepoint/v3"/>
    <ds:schemaRef ds:uri="http://purl.org/dc/terms/"/>
    <ds:schemaRef ds:uri="http://schemas.microsoft.com/office/infopath/2007/PartnerControls"/>
    <ds:schemaRef ds:uri="230e9df3-be65-4c73-a93b-d1236ebd677e"/>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3.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4.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3B0E61A-8825-4E77-A6F8-669ECCB479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13529</TotalTime>
  <Words>1303</Words>
  <Application>Microsoft Office PowerPoint</Application>
  <PresentationFormat>Widescreen</PresentationFormat>
  <Paragraphs>291</Paragraphs>
  <Slides>18</Slides>
  <Notes>18</Notes>
  <HiddenSlides>2</HiddenSlides>
  <MMClips>0</MMClips>
  <ScaleCrop>false</ScaleCrop>
  <HeadingPairs>
    <vt:vector size="8" baseType="variant">
      <vt:variant>
        <vt:lpstr>Fonts Used</vt:lpstr>
      </vt:variant>
      <vt:variant>
        <vt:i4>16</vt:i4>
      </vt:variant>
      <vt:variant>
        <vt:lpstr>Theme</vt:lpstr>
      </vt:variant>
      <vt:variant>
        <vt:i4>8</vt:i4>
      </vt:variant>
      <vt:variant>
        <vt:lpstr>Embedded OLE Servers</vt:lpstr>
      </vt:variant>
      <vt:variant>
        <vt:i4>1</vt:i4>
      </vt:variant>
      <vt:variant>
        <vt:lpstr>Slide Titles</vt:lpstr>
      </vt:variant>
      <vt:variant>
        <vt:i4>18</vt:i4>
      </vt:variant>
    </vt:vector>
  </HeadingPairs>
  <TitlesOfParts>
    <vt:vector size="43" baseType="lpstr">
      <vt:lpstr>MS PGothic</vt:lpstr>
      <vt:lpstr>MS PGothic</vt:lpstr>
      <vt:lpstr>&amp;quot</vt:lpstr>
      <vt:lpstr>Arial</vt:lpstr>
      <vt:lpstr>Calibri</vt:lpstr>
      <vt:lpstr>Calibri Light</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Azure Databricks A Brief Introduction   Bryan Cafferky Data Solutions Enabler</vt:lpstr>
      <vt:lpstr>Scale Up vs. Scale Out</vt:lpstr>
      <vt:lpstr>Scale Up vs. Scale Out</vt:lpstr>
      <vt:lpstr>Azure</vt:lpstr>
      <vt:lpstr>Databricks - Company Overview</vt:lpstr>
      <vt:lpstr>Azure Databricks</vt:lpstr>
      <vt:lpstr>Why Spark?</vt:lpstr>
      <vt:lpstr>Apache Spark</vt:lpstr>
      <vt:lpstr>PowerPoint Presentation</vt:lpstr>
      <vt:lpstr>General Spark Cluster Architecture</vt:lpstr>
      <vt:lpstr>Secure Collaboration</vt:lpstr>
      <vt:lpstr>Azure Databricks Integration with AAD</vt:lpstr>
      <vt:lpstr>Databricks Access Control</vt:lpstr>
      <vt:lpstr>Azure Databricks Core ARTIFACTS</vt:lpstr>
      <vt:lpstr>PowerPoint Presentation</vt:lpstr>
      <vt:lpstr>Advanced Analytics on Big Data</vt:lpstr>
      <vt:lpstr>Demonstration</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61</cp:revision>
  <dcterms:created xsi:type="dcterms:W3CDTF">2017-10-30T23:38:41Z</dcterms:created>
  <dcterms:modified xsi:type="dcterms:W3CDTF">2018-07-18T17:58:35Z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